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0" y="3291840"/>
            <a:ext cx="6675120" cy="381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9418320" cy="1463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6800" b="1">
                <a:solidFill>
                  <a:srgbClr val="D4A853"/>
                </a:solidFill>
                <a:latin typeface="微软雅黑"/>
              </a:defRPr>
            </a:pPr>
            <a:r>
              <a:t>老板如何上AI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566160"/>
            <a:ext cx="941832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微软雅黑"/>
              </a:defRPr>
            </a:pPr>
            <a:r>
              <a:t>认知不对，一切白干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5669280"/>
            <a:ext cx="94183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57200"/>
            <a:ext cx="137160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457200"/>
            <a:ext cx="25400" cy="13716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332720" y="5943600"/>
            <a:ext cx="137160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704320" y="4572000"/>
            <a:ext cx="25400" cy="13716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认知不对，一切白干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274320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6400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多数老板对AI的认知停留在ERP时代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以为AI＝请人开发一套系统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真正的AI落地是：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FF3D6"/>
                </a:solidFill>
                <a:latin typeface="微软雅黑"/>
              </a:defRPr>
            </a:pPr>
            <a:r>
              <a:t>       搭框架，让员工跑起来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0" y="1645920"/>
            <a:ext cx="3657600" cy="14630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0" y="1737360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ERP思维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2286000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请外人开发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0" y="3474720"/>
            <a:ext cx="3657600" cy="14630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0" y="3566160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AI思维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0" y="4114800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搭框架自己跑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请专家做自动化 ＝ 旧思维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这是互联网ERP时代的打法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274320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201168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65200" y="2164080"/>
            <a:ext cx="38100" cy="161544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68400" y="2214880"/>
            <a:ext cx="433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68400" y="2672080"/>
            <a:ext cx="433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请外部专家来公司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8400" y="3129280"/>
            <a:ext cx="4338320" cy="5994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做自动化，外来的和尚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201168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68720" y="2164080"/>
            <a:ext cx="38100" cy="161544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71920" y="2214880"/>
            <a:ext cx="433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1920" y="2672080"/>
            <a:ext cx="433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把AI当ERP项目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71920" y="3129280"/>
            <a:ext cx="4338320" cy="5994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外包开发，换汤不换药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14400" y="420624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965200" y="4358640"/>
            <a:ext cx="38100" cy="161544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68400" y="4409440"/>
            <a:ext cx="433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68400" y="4866640"/>
            <a:ext cx="433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追求一次性系统集成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68400" y="5323840"/>
            <a:ext cx="4338320" cy="5994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做完就完事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17920" y="4206240"/>
            <a:ext cx="4846320" cy="192024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268720" y="4358640"/>
            <a:ext cx="38100" cy="161544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71920" y="4409440"/>
            <a:ext cx="433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🏗️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71920" y="4866640"/>
            <a:ext cx="433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忽视内部员工AI能力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71920" y="5323840"/>
            <a:ext cx="4338320" cy="5994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建设缺失，人没跟上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0" y="6217920"/>
            <a:ext cx="3017520" cy="4572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0" y="6217920"/>
            <a:ext cx="3017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FAFAFF"/>
                </a:solidFill>
                <a:latin typeface="微软雅黑"/>
              </a:defRPr>
            </a:pPr>
            <a:r>
              <a:t>旧思维陷阱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ERP时代 vs AI时代 — 范式已变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320040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463040"/>
            <a:ext cx="502920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554480"/>
            <a:ext cx="429768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EF4444"/>
                </a:solidFill>
                <a:latin typeface="微软雅黑"/>
              </a:defRPr>
            </a:pPr>
            <a:r>
              <a:t>ERP时代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286000"/>
            <a:ext cx="42976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外部专家驱动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靠咨询公司，外包开发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周期长成本高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动辄半年起步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✗  成果难沉淀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人走茶就凉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5669280"/>
            <a:ext cx="1828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EF4444"/>
                </a:solidFill>
                <a:latin typeface="微软雅黑"/>
              </a:defRPr>
            </a:pPr>
            <a:r>
              <a:t>外部难 ▼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463040"/>
            <a:ext cx="502920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0" y="1554480"/>
            <a:ext cx="429768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800" b="1">
                <a:solidFill>
                  <a:srgbClr val="22C55E"/>
                </a:solidFill>
                <a:latin typeface="微软雅黑"/>
              </a:defRPr>
            </a:pPr>
            <a:r>
              <a:t>AI时代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66560" y="2286000"/>
            <a:ext cx="42976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内部驱动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自己搭框架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员工即用即跑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日拱一卒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DADAE2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22C55E"/>
                </a:solidFill>
                <a:latin typeface="微软雅黑"/>
              </a:defRPr>
            </a:pPr>
            <a:r>
              <a:t>✓  资产沉淀公司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    越用越强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0" y="5669280"/>
            <a:ext cx="1828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22C55E"/>
                </a:solidFill>
                <a:latin typeface="微软雅黑"/>
              </a:defRPr>
            </a:pPr>
            <a:r>
              <a:t>员工快 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四步上AI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228600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1463040"/>
            <a:ext cx="256032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75640" y="1590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5640" y="2352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搭框架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5640" y="2987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定规则·建系统</a:t>
            </a:r>
          </a:p>
        </p:txBody>
      </p:sp>
      <p:sp>
        <p:nvSpPr>
          <p:cNvPr id="8" name="Rectangle 7"/>
          <p:cNvSpPr/>
          <p:nvPr/>
        </p:nvSpPr>
        <p:spPr>
          <a:xfrm>
            <a:off x="739140" y="3558540"/>
            <a:ext cx="201168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5640" y="3749040"/>
            <a:ext cx="210312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底层框架搭建，确保每个岗位</a:t>
            </a:r>
            <a:br/>
            <a:r>
              <a:t>的自动化资产沉淀在公司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08960" y="2834640"/>
            <a:ext cx="365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83280" y="1463040"/>
            <a:ext cx="256032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10280" y="1590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10280" y="2352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员工用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10280" y="2987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先用起来·边用边学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73780" y="3558540"/>
            <a:ext cx="201168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10280" y="3749040"/>
            <a:ext cx="210312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从最简单工作开始：发朋友圈、</a:t>
            </a:r>
            <a:br/>
            <a:r>
              <a:t>写招聘话术、写报告、日报总结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2834640"/>
            <a:ext cx="365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17920" y="1463040"/>
            <a:ext cx="256032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44920" y="1590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44920" y="2352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复盘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44920" y="2987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看数据·找卡点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8420" y="3558540"/>
            <a:ext cx="201168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44920" y="3749040"/>
            <a:ext cx="210312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时间长了复盘总结，找差距</a:t>
            </a:r>
            <a:br/>
            <a:r>
              <a:t>找亮点，持续迭代优化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78240" y="2834640"/>
            <a:ext cx="365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052560" y="1463040"/>
            <a:ext cx="2560320" cy="475488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179560" y="1590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79560" y="2352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沉淀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79560" y="2987040"/>
            <a:ext cx="2103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方法论·可复制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243060" y="3558540"/>
            <a:ext cx="201168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79560" y="3749040"/>
            <a:ext cx="210312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形成完整自动化工作流，</a:t>
            </a:r>
            <a:br/>
            <a:r>
              <a:t>可复制可传承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286000" y="2560320"/>
            <a:ext cx="758952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834640"/>
            <a:ext cx="941832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5400" b="1">
                <a:solidFill>
                  <a:srgbClr val="D4A853"/>
                </a:solidFill>
                <a:latin typeface="微软雅黑"/>
              </a:defRPr>
            </a:pPr>
            <a:r>
              <a:t>搭好框架让员工自己跑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4114800"/>
            <a:ext cx="758952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0" y="4572000"/>
            <a:ext cx="8503920" cy="9144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000" b="0">
                <a:solidFill>
                  <a:srgbClr val="FAFAFF"/>
                </a:solidFill>
                <a:latin typeface="微软雅黑"/>
              </a:defRPr>
            </a:pPr>
            <a:r>
              <a:t>上AI不是先请外人来做，而是先搭好框架，让员工自己跑起来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371600"/>
            <a:ext cx="9418320" cy="9144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5200" b="1">
                <a:solidFill>
                  <a:srgbClr val="D4A853"/>
                </a:solidFill>
                <a:latin typeface="微软雅黑"/>
              </a:defRPr>
            </a:pPr>
            <a:r>
              <a:t>聊聊你的行业</a:t>
            </a:r>
          </a:p>
        </p:txBody>
      </p:sp>
      <p:sp>
        <p:nvSpPr>
          <p:cNvPr id="3" name="Rectangle 2"/>
          <p:cNvSpPr/>
          <p:nvPr/>
        </p:nvSpPr>
        <p:spPr>
          <a:xfrm>
            <a:off x="4114800" y="2194560"/>
            <a:ext cx="3931920" cy="2540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0" y="2560320"/>
            <a:ext cx="941832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评论区留下你的行业，关注我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657600"/>
            <a:ext cx="3017520" cy="73152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0" y="3749039"/>
            <a:ext cx="30175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0A0A0F"/>
                </a:solidFill>
                <a:latin typeface="微软雅黑"/>
              </a:defRPr>
            </a:pPr>
            <a:r>
              <a:t>💬  评论区见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029200"/>
            <a:ext cx="941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老板AI课，持续更新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943600"/>
            <a:ext cx="94183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